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ballaprr/IBM_FinalProject_DSAppliedCapstone/tree/main/CSV_file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Rohan Ballapragada</a:t>
            </a:r>
          </a:p>
          <a:p>
            <a:r>
              <a:rPr lang="en-US" dirty="0">
                <a:solidFill>
                  <a:schemeClr val="bg2"/>
                </a:solidFill>
                <a:latin typeface="Abadi" panose="020B0604020104020204" pitchFamily="34" charset="0"/>
                <a:ea typeface="SF Pro" pitchFamily="2" charset="0"/>
                <a:cs typeface="SF Pro" pitchFamily="2" charset="0"/>
              </a:rPr>
              <a:t>December 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163429" cy="4493725"/>
          </a:xfrm>
          <a:prstGeom prst="rect">
            <a:avLst/>
          </a:prstGeom>
        </p:spPr>
        <p:txBody>
          <a:bodyPr/>
          <a:lstStyle/>
          <a:p>
            <a:r>
              <a:rPr lang="en-US" sz="2200" dirty="0">
                <a:solidFill>
                  <a:schemeClr val="accent3">
                    <a:lumMod val="25000"/>
                  </a:schemeClr>
                </a:solidFill>
                <a:latin typeface="Abadi" panose="020B0604020104020204" pitchFamily="34" charset="0"/>
              </a:rPr>
              <a:t>Checked the null values from the SpaceX dataset</a:t>
            </a:r>
          </a:p>
          <a:p>
            <a:r>
              <a:rPr lang="en-US" sz="2200" dirty="0">
                <a:solidFill>
                  <a:schemeClr val="accent3">
                    <a:lumMod val="25000"/>
                  </a:schemeClr>
                </a:solidFill>
                <a:latin typeface="Abadi" panose="020B0604020104020204" pitchFamily="34" charset="0"/>
              </a:rPr>
              <a:t>Looked into the amount of missing values for each feature and the types</a:t>
            </a:r>
          </a:p>
          <a:p>
            <a:r>
              <a:rPr lang="en-US" sz="2200" dirty="0">
                <a:solidFill>
                  <a:schemeClr val="accent3">
                    <a:lumMod val="25000"/>
                  </a:schemeClr>
                </a:solidFill>
                <a:latin typeface="Abadi" panose="020B0604020104020204" pitchFamily="34" charset="0"/>
              </a:rPr>
              <a:t>Looked at the different and amount of mission outcomes</a:t>
            </a:r>
          </a:p>
          <a:p>
            <a:r>
              <a:rPr lang="en-US" sz="2200" dirty="0">
                <a:solidFill>
                  <a:schemeClr val="accent3">
                    <a:lumMod val="25000"/>
                  </a:schemeClr>
                </a:solidFill>
                <a:latin typeface="Abadi" panose="020B0604020104020204" pitchFamily="34" charset="0"/>
              </a:rPr>
              <a:t>Created a binary based landing outcome where all bad outcomes are set to zero and good to one</a:t>
            </a:r>
          </a:p>
          <a:p>
            <a:r>
              <a:rPr lang="en-US" sz="2000" dirty="0">
                <a:solidFill>
                  <a:schemeClr val="accent3">
                    <a:lumMod val="25000"/>
                  </a:schemeClr>
                </a:solidFill>
                <a:latin typeface="Abadi" panose="020B0604020104020204" pitchFamily="34" charset="0"/>
              </a:rPr>
              <a:t>https://github.com/ballaprr/IBM_FinalProject_DSAppliedCapstone/blob/main/Week_1/.ipynb_checkpoints/labs-jupyter-spacex-Data%20wrangling-checkpoint.ipynb</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82702500-6121-C560-48A4-C2ACA48C172A}"/>
              </a:ext>
            </a:extLst>
          </p:cNvPr>
          <p:cNvPicPr>
            <a:picLocks noChangeAspect="1"/>
          </p:cNvPicPr>
          <p:nvPr/>
        </p:nvPicPr>
        <p:blipFill rotWithShape="1">
          <a:blip r:embed="rId3"/>
          <a:srcRect l="28520" t="16279" r="28520"/>
          <a:stretch/>
        </p:blipFill>
        <p:spPr>
          <a:xfrm>
            <a:off x="5933440" y="1219200"/>
            <a:ext cx="5237544" cy="548639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1714"/>
            <a:ext cx="10515601" cy="44352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graph on the bottom right shows the success/failure rate of each Falcon 9 launch from 2010 onwards, the success rate continually trending upwards. The graph on the left shows the success rate for each orbit type.</a:t>
            </a:r>
          </a:p>
          <a:p>
            <a:r>
              <a:rPr lang="en-US" sz="1600" dirty="0"/>
              <a:t>https://github.com/ballaprr/IBM_FinalProject_DSAppliedCapstone/blob/main/Week_2/jupyter-labs-eda-dataviz.ipynb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6D8C073-D50C-AEA1-4616-F3A9DD284CE1}"/>
              </a:ext>
            </a:extLst>
          </p:cNvPr>
          <p:cNvPicPr>
            <a:picLocks noChangeAspect="1"/>
          </p:cNvPicPr>
          <p:nvPr/>
        </p:nvPicPr>
        <p:blipFill rotWithShape="1">
          <a:blip r:embed="rId3"/>
          <a:srcRect l="32857" t="54485" r="50000" b="26080"/>
          <a:stretch/>
        </p:blipFill>
        <p:spPr>
          <a:xfrm>
            <a:off x="6480099" y="3309257"/>
            <a:ext cx="4703187" cy="2866005"/>
          </a:xfrm>
          <a:prstGeom prst="rect">
            <a:avLst/>
          </a:prstGeom>
        </p:spPr>
      </p:pic>
      <p:pic>
        <p:nvPicPr>
          <p:cNvPr id="8" name="Picture 7">
            <a:extLst>
              <a:ext uri="{FF2B5EF4-FFF2-40B4-BE49-F238E27FC236}">
                <a16:creationId xmlns:a16="http://schemas.microsoft.com/office/drawing/2014/main" id="{7C65231D-27D1-05E1-0D1B-C74A2BD52BBD}"/>
              </a:ext>
            </a:extLst>
          </p:cNvPr>
          <p:cNvPicPr>
            <a:picLocks noChangeAspect="1"/>
          </p:cNvPicPr>
          <p:nvPr/>
        </p:nvPicPr>
        <p:blipFill rotWithShape="1">
          <a:blip r:embed="rId4"/>
          <a:srcRect l="33214" t="53488" r="49197" b="25914"/>
          <a:stretch/>
        </p:blipFill>
        <p:spPr>
          <a:xfrm>
            <a:off x="1077686" y="3309257"/>
            <a:ext cx="4553247" cy="28660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979270" cy="42189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of the following SQL queries I have written:</a:t>
            </a:r>
          </a:p>
          <a:p>
            <a:pPr lvl="1">
              <a:lnSpc>
                <a:spcPct val="100000"/>
              </a:lnSpc>
              <a:spcBef>
                <a:spcPts val="1400"/>
              </a:spcBef>
            </a:pPr>
            <a:r>
              <a:rPr lang="en-US" sz="1800" dirty="0">
                <a:solidFill>
                  <a:schemeClr val="accent3">
                    <a:lumMod val="25000"/>
                  </a:schemeClr>
                </a:solidFill>
                <a:latin typeface="Abadi"/>
              </a:rPr>
              <a:t>Names of the unique launch sites in the space mission</a:t>
            </a:r>
          </a:p>
          <a:p>
            <a:pPr lvl="1">
              <a:lnSpc>
                <a:spcPct val="100000"/>
              </a:lnSpc>
              <a:spcBef>
                <a:spcPts val="1400"/>
              </a:spcBef>
            </a:pPr>
            <a:r>
              <a:rPr lang="en-US" sz="1800" dirty="0">
                <a:solidFill>
                  <a:schemeClr val="accent3">
                    <a:lumMod val="25000"/>
                  </a:schemeClr>
                </a:solidFill>
                <a:latin typeface="Abadi"/>
              </a:rPr>
              <a:t>5 records where launch sites begin starting with the string ‘CCA’</a:t>
            </a:r>
          </a:p>
          <a:p>
            <a:pPr lvl="1">
              <a:lnSpc>
                <a:spcPct val="100000"/>
              </a:lnSpc>
              <a:spcBef>
                <a:spcPts val="1400"/>
              </a:spcBef>
            </a:pPr>
            <a:r>
              <a:rPr lang="en-US" sz="1800" dirty="0">
                <a:solidFill>
                  <a:schemeClr val="accent3">
                    <a:lumMod val="25000"/>
                  </a:schemeClr>
                </a:solidFill>
                <a:latin typeface="Abadi"/>
              </a:rPr>
              <a:t>Total payload launch by NASA (CRS) and average payload by booster version F9 v1.1</a:t>
            </a:r>
          </a:p>
          <a:p>
            <a:pPr lvl="1">
              <a:lnSpc>
                <a:spcPct val="100000"/>
              </a:lnSpc>
              <a:spcBef>
                <a:spcPts val="1400"/>
              </a:spcBef>
            </a:pPr>
            <a:r>
              <a:rPr lang="en-US" sz="1800" dirty="0">
                <a:solidFill>
                  <a:schemeClr val="accent3">
                    <a:lumMod val="25000"/>
                  </a:schemeClr>
                </a:solidFill>
                <a:latin typeface="Abadi"/>
              </a:rPr>
              <a:t>Date of the first successful landing outcome in ground pad was achieves</a:t>
            </a:r>
          </a:p>
          <a:p>
            <a:pPr lvl="1">
              <a:lnSpc>
                <a:spcPct val="100000"/>
              </a:lnSpc>
              <a:spcBef>
                <a:spcPts val="1400"/>
              </a:spcBef>
            </a:pPr>
            <a:r>
              <a:rPr lang="en-US" sz="1800" dirty="0">
                <a:solidFill>
                  <a:schemeClr val="accent3">
                    <a:lumMod val="25000"/>
                  </a:schemeClr>
                </a:solidFill>
                <a:latin typeface="Abadi"/>
              </a:rPr>
              <a:t>Names of boosters which have success in drone ship and payload between 4000 and 6000</a:t>
            </a:r>
          </a:p>
          <a:p>
            <a:pPr lvl="1">
              <a:lnSpc>
                <a:spcPct val="100000"/>
              </a:lnSpc>
              <a:spcBef>
                <a:spcPts val="1400"/>
              </a:spcBef>
            </a:pPr>
            <a:r>
              <a:rPr lang="en-US" sz="1800" dirty="0">
                <a:solidFill>
                  <a:schemeClr val="accent3">
                    <a:lumMod val="25000"/>
                  </a:schemeClr>
                </a:solidFill>
                <a:latin typeface="Abadi"/>
              </a:rPr>
              <a:t>Rank the count of landing outcomes (Failure (drone ship) or Success (ground pad)) between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https://github.com/ballaprr/IBM_FinalProject_DSAppliedCapstone/blob/main/Week_2/jupyter-labs-eda-sql-coursera_sqllite.ipynb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folium map are marked coordinates for the Launch Sites. The success/failed launch attempts, and the distances between each launch site proximity. </a:t>
            </a:r>
          </a:p>
          <a:p>
            <a:pPr>
              <a:lnSpc>
                <a:spcPct val="100000"/>
              </a:lnSpc>
              <a:spcBef>
                <a:spcPts val="1400"/>
              </a:spcBef>
            </a:pPr>
            <a:r>
              <a:rPr lang="en-US" sz="2200" dirty="0">
                <a:solidFill>
                  <a:schemeClr val="accent3">
                    <a:lumMod val="25000"/>
                  </a:schemeClr>
                </a:solidFill>
                <a:latin typeface="Abadi" panose="020B0604020104020204" pitchFamily="34" charset="0"/>
              </a:rPr>
              <a:t>The markers are colored so we know which launch sites had the most or least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https://github.com/ballaprr/IBM_FinalProject_DSAppliedCapstone/blob/main/Week_3/lab_jupyter_launch_site_location.ipynb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interactive dashboard there is a pie chart on each of the SpaceX sites and there is a scatter plot showing the relationship between the payload mass and the success. </a:t>
            </a:r>
          </a:p>
          <a:p>
            <a:pPr>
              <a:lnSpc>
                <a:spcPct val="100000"/>
              </a:lnSpc>
              <a:spcBef>
                <a:spcPts val="1400"/>
              </a:spcBef>
            </a:pPr>
            <a:r>
              <a:rPr lang="en-US" sz="2200" dirty="0">
                <a:solidFill>
                  <a:schemeClr val="accent3">
                    <a:lumMod val="25000"/>
                  </a:schemeClr>
                </a:solidFill>
                <a:latin typeface="Abadi" panose="020B0604020104020204" pitchFamily="34" charset="0"/>
              </a:rPr>
              <a:t>These plots were added to determine how successful each of the orbital launch sites are how much the payload had to do with it. </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https://github.com/ballaprr/IBM_FinalProject_DSAppliedCapstone/blob/main/Week_3/spacex_dash_app.py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19994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imported the desired libraries, pandas,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sickit</a:t>
            </a:r>
            <a:r>
              <a:rPr lang="en-US" sz="2200" dirty="0">
                <a:solidFill>
                  <a:schemeClr val="accent3">
                    <a:lumMod val="25000"/>
                  </a:schemeClr>
                </a:solidFill>
                <a:latin typeface="Abadi" panose="020B0604020104020204" pitchFamily="34" charset="0"/>
              </a:rPr>
              <a:t>-learn, loaded the data, standardized the data, split into train/test splits. </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tuned to different hyperparameters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our metric to test the models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BA36D312-4226-A349-C4E9-2D64F298AD61}"/>
              </a:ext>
            </a:extLst>
          </p:cNvPr>
          <p:cNvPicPr>
            <a:picLocks noChangeAspect="1"/>
          </p:cNvPicPr>
          <p:nvPr/>
        </p:nvPicPr>
        <p:blipFill rotWithShape="1">
          <a:blip r:embed="rId3"/>
          <a:srcRect l="27768" t="17609" r="28548" b="1328"/>
          <a:stretch/>
        </p:blipFill>
        <p:spPr>
          <a:xfrm>
            <a:off x="5999635" y="1371599"/>
            <a:ext cx="5041354" cy="502832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842704" cy="4114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looking at the different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Logistics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giving the best fit model</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692E4B53-3374-EB85-771C-65FBB4EA532A}"/>
              </a:ext>
            </a:extLst>
          </p:cNvPr>
          <p:cNvPicPr>
            <a:picLocks noChangeAspect="1"/>
          </p:cNvPicPr>
          <p:nvPr/>
        </p:nvPicPr>
        <p:blipFill rotWithShape="1">
          <a:blip r:embed="rId4"/>
          <a:srcRect l="27500" t="16778" r="35178"/>
          <a:stretch/>
        </p:blipFill>
        <p:spPr>
          <a:xfrm>
            <a:off x="7323944" y="1323964"/>
            <a:ext cx="4026931" cy="48265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107827" cy="4016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more flights the higher the success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64201F2-35F5-3FCC-2209-12E6BA29B4F6}"/>
              </a:ext>
            </a:extLst>
          </p:cNvPr>
          <p:cNvPicPr>
            <a:picLocks noChangeAspect="1"/>
          </p:cNvPicPr>
          <p:nvPr/>
        </p:nvPicPr>
        <p:blipFill rotWithShape="1">
          <a:blip r:embed="rId3"/>
          <a:srcRect l="32322" t="53322" r="28520" b="31303"/>
          <a:stretch/>
        </p:blipFill>
        <p:spPr>
          <a:xfrm>
            <a:off x="864972" y="2939142"/>
            <a:ext cx="10625906" cy="22424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between the launch and its payload are not correlated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E1970C2-4CE5-8EE2-F4E5-2DEFD10B7D4D}"/>
              </a:ext>
            </a:extLst>
          </p:cNvPr>
          <p:cNvPicPr>
            <a:picLocks noChangeAspect="1"/>
          </p:cNvPicPr>
          <p:nvPr/>
        </p:nvPicPr>
        <p:blipFill rotWithShape="1">
          <a:blip r:embed="rId3"/>
          <a:srcRect l="33214" t="62363" r="28521" b="22425"/>
          <a:stretch/>
        </p:blipFill>
        <p:spPr>
          <a:xfrm>
            <a:off x="770010" y="3102446"/>
            <a:ext cx="10687961" cy="22837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bar chart demonstrates the success rate for each orbit. The following are ES-L1, GEO, HEO, and SSO.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F59E79-95FC-5D2D-F3F7-B7DD4F6FE30D}"/>
              </a:ext>
            </a:extLst>
          </p:cNvPr>
          <p:cNvPicPr>
            <a:picLocks noChangeAspect="1"/>
          </p:cNvPicPr>
          <p:nvPr/>
        </p:nvPicPr>
        <p:blipFill rotWithShape="1">
          <a:blip r:embed="rId3"/>
          <a:srcRect l="33125" t="55482" r="49107" b="24418"/>
          <a:stretch/>
        </p:blipFill>
        <p:spPr>
          <a:xfrm>
            <a:off x="6096000" y="1926772"/>
            <a:ext cx="5872165" cy="35705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off our findings from the plot there is higher success for more flights in each orbit with the exception of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22F05A1-0FC5-B067-4D3F-B46DC7EE6AD6}"/>
              </a:ext>
            </a:extLst>
          </p:cNvPr>
          <p:cNvPicPr>
            <a:picLocks noChangeAspect="1"/>
          </p:cNvPicPr>
          <p:nvPr/>
        </p:nvPicPr>
        <p:blipFill rotWithShape="1">
          <a:blip r:embed="rId3"/>
          <a:srcRect l="33125" t="68106" r="50000" b="12578"/>
          <a:stretch/>
        </p:blipFill>
        <p:spPr>
          <a:xfrm>
            <a:off x="6027810" y="1861457"/>
            <a:ext cx="5555709" cy="34181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Looking at the graph, there isn’t a correlation between the orbit and the payload mass no matter the orbit.</a:t>
            </a:r>
          </a:p>
          <a:p>
            <a:pPr>
              <a:lnSpc>
                <a:spcPct val="100000"/>
              </a:lnSpc>
              <a:spcBef>
                <a:spcPts val="1400"/>
              </a:spcBef>
            </a:pPr>
            <a:r>
              <a:rPr lang="en-CA" sz="2200" dirty="0">
                <a:solidFill>
                  <a:schemeClr val="accent3">
                    <a:lumMod val="25000"/>
                  </a:schemeClr>
                </a:solidFill>
                <a:latin typeface="Abadi" panose="020B0604020104020204" pitchFamily="34" charset="0"/>
              </a:rPr>
              <a:t>There will need to be more launches with a high 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51827B9-5605-93CA-75A4-481394F54317}"/>
              </a:ext>
            </a:extLst>
          </p:cNvPr>
          <p:cNvPicPr>
            <a:picLocks noChangeAspect="1"/>
          </p:cNvPicPr>
          <p:nvPr/>
        </p:nvPicPr>
        <p:blipFill rotWithShape="1">
          <a:blip r:embed="rId3"/>
          <a:srcRect l="33660" t="60631" r="50000" b="19436"/>
          <a:stretch/>
        </p:blipFill>
        <p:spPr>
          <a:xfrm>
            <a:off x="5551713" y="1828801"/>
            <a:ext cx="5519057" cy="36190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the years trend higher, the success rate grows.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3620498-B9FA-1319-733E-D15D24A9806F}"/>
              </a:ext>
            </a:extLst>
          </p:cNvPr>
          <p:cNvPicPr>
            <a:picLocks noChangeAspect="1"/>
          </p:cNvPicPr>
          <p:nvPr/>
        </p:nvPicPr>
        <p:blipFill rotWithShape="1">
          <a:blip r:embed="rId3"/>
          <a:srcRect l="33304" t="64120" r="50000" b="16278"/>
          <a:stretch/>
        </p:blipFill>
        <p:spPr>
          <a:xfrm>
            <a:off x="6095999" y="1872342"/>
            <a:ext cx="5606609" cy="35378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691160" cy="105908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distinct keyword to obtain the unique launch sites from the table.</a:t>
            </a:r>
          </a:p>
          <a:p>
            <a:pPr>
              <a:lnSpc>
                <a:spcPct val="100000"/>
              </a:lnSpc>
              <a:spcBef>
                <a:spcPts val="1400"/>
              </a:spcBef>
            </a:pPr>
            <a:r>
              <a:rPr lang="en-US" sz="2200" dirty="0">
                <a:solidFill>
                  <a:schemeClr val="accent3">
                    <a:lumMod val="25000"/>
                  </a:schemeClr>
                </a:solidFill>
                <a:latin typeface="Abadi" panose="020B0604020104020204" pitchFamily="34" charset="0"/>
              </a:rPr>
              <a:t>Displayed are the following launch sites: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F96FC70-271A-7D95-17D4-6188B9BCD734}"/>
              </a:ext>
            </a:extLst>
          </p:cNvPr>
          <p:cNvPicPr>
            <a:picLocks noChangeAspect="1"/>
          </p:cNvPicPr>
          <p:nvPr/>
        </p:nvPicPr>
        <p:blipFill rotWithShape="1">
          <a:blip r:embed="rId3"/>
          <a:srcRect l="26340" t="21933" r="18215" b="35378"/>
          <a:stretch/>
        </p:blipFill>
        <p:spPr>
          <a:xfrm>
            <a:off x="770010" y="3057138"/>
            <a:ext cx="7840589" cy="320694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6"/>
            <a:ext cx="10093933" cy="94398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like operator to search for a specified pattern, the Launch Site starts with “CCA” and ends with “%” to denote zero or more characters. And limit 5 to limit our query to 5 records.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C8093FB-979A-6C32-532D-3AC21311E95E}"/>
              </a:ext>
            </a:extLst>
          </p:cNvPr>
          <p:cNvPicPr>
            <a:picLocks noChangeAspect="1"/>
          </p:cNvPicPr>
          <p:nvPr/>
        </p:nvPicPr>
        <p:blipFill rotWithShape="1">
          <a:blip r:embed="rId3"/>
          <a:srcRect l="25982" t="31177" r="4553" b="12353"/>
          <a:stretch/>
        </p:blipFill>
        <p:spPr>
          <a:xfrm>
            <a:off x="507848" y="2769611"/>
            <a:ext cx="8469087" cy="36576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Uses the sum query to calculate the total of the payload and the where clause to specify the launch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315CAC-53A3-C3BA-8145-1F67E66C85E1}"/>
              </a:ext>
            </a:extLst>
          </p:cNvPr>
          <p:cNvPicPr>
            <a:picLocks noChangeAspect="1"/>
          </p:cNvPicPr>
          <p:nvPr/>
        </p:nvPicPr>
        <p:blipFill rotWithShape="1">
          <a:blip r:embed="rId3"/>
          <a:srcRect l="23214" t="37395" r="3572" b="36218"/>
          <a:stretch/>
        </p:blipFill>
        <p:spPr>
          <a:xfrm>
            <a:off x="770010" y="3429000"/>
            <a:ext cx="10745644" cy="2057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6C69798-70E7-EB29-A709-40AA6C5C5E36}"/>
              </a:ext>
            </a:extLst>
          </p:cNvPr>
          <p:cNvPicPr>
            <a:picLocks noChangeAspect="1"/>
          </p:cNvPicPr>
          <p:nvPr/>
        </p:nvPicPr>
        <p:blipFill rotWithShape="1">
          <a:blip r:embed="rId3"/>
          <a:srcRect l="25698" t="47859" r="27374" b="24625"/>
          <a:stretch/>
        </p:blipFill>
        <p:spPr>
          <a:xfrm>
            <a:off x="770010" y="2775857"/>
            <a:ext cx="9628867" cy="29994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minimum date and use the where clause to only include the successful landings on the ground pad.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361C3D9-6B6F-F135-90A2-EBDC8ECE9844}"/>
              </a:ext>
            </a:extLst>
          </p:cNvPr>
          <p:cNvPicPr>
            <a:picLocks noChangeAspect="1"/>
          </p:cNvPicPr>
          <p:nvPr/>
        </p:nvPicPr>
        <p:blipFill rotWithShape="1">
          <a:blip r:embed="rId3"/>
          <a:srcRect l="23661" t="34202" r="28521" b="34370"/>
          <a:stretch/>
        </p:blipFill>
        <p:spPr>
          <a:xfrm>
            <a:off x="1219199" y="3124199"/>
            <a:ext cx="8338457" cy="29114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20504" cy="11026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Uses the where clause to set the Landing Outcome to the successful first stage landings on the drone ship and the between clause to specify the boosters between 4000 and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DA12E43-9638-92FE-20DD-3383DD61D836}"/>
              </a:ext>
            </a:extLst>
          </p:cNvPr>
          <p:cNvPicPr>
            <a:picLocks noChangeAspect="1"/>
          </p:cNvPicPr>
          <p:nvPr/>
        </p:nvPicPr>
        <p:blipFill rotWithShape="1">
          <a:blip r:embed="rId3"/>
          <a:srcRect l="24911" t="32818" r="6316" b="27815"/>
          <a:stretch/>
        </p:blipFill>
        <p:spPr>
          <a:xfrm>
            <a:off x="587827" y="2827891"/>
            <a:ext cx="10515599" cy="31976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59686"/>
            <a:ext cx="10515600" cy="36505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4F3C4C43-42C6-F9C0-A03C-02F2C821F96A}"/>
              </a:ext>
            </a:extLst>
          </p:cNvPr>
          <p:cNvSpPr txBox="1"/>
          <p:nvPr/>
        </p:nvSpPr>
        <p:spPr>
          <a:xfrm>
            <a:off x="1001486" y="1759685"/>
            <a:ext cx="10091057" cy="3539430"/>
          </a:xfrm>
          <a:prstGeom prst="rect">
            <a:avLst/>
          </a:prstGeom>
          <a:noFill/>
        </p:spPr>
        <p:txBody>
          <a:bodyPr wrap="square" rtlCol="0">
            <a:spAutoFit/>
          </a:bodyPr>
          <a:lstStyle/>
          <a:p>
            <a:r>
              <a:rPr lang="en-US" sz="2800" dirty="0"/>
              <a:t>- Data Collection via API</a:t>
            </a:r>
          </a:p>
          <a:p>
            <a:r>
              <a:rPr lang="en-US" sz="2800" dirty="0"/>
              <a:t>- Data Collection via Wikipedia</a:t>
            </a:r>
          </a:p>
          <a:p>
            <a:r>
              <a:rPr lang="en-US" sz="2800" dirty="0"/>
              <a:t>- Data Wrangling filling null values</a:t>
            </a:r>
          </a:p>
          <a:p>
            <a:r>
              <a:rPr lang="en-US" sz="2800" dirty="0"/>
              <a:t>- EDA with Data Visualization</a:t>
            </a:r>
          </a:p>
          <a:p>
            <a:r>
              <a:rPr lang="en-US" sz="2800" dirty="0"/>
              <a:t>- EDA with SQL</a:t>
            </a:r>
          </a:p>
          <a:p>
            <a:r>
              <a:rPr lang="en-US" sz="2800" dirty="0"/>
              <a:t>- Building interactive map with Folium</a:t>
            </a:r>
          </a:p>
          <a:p>
            <a:r>
              <a:rPr lang="en-US" sz="2800" dirty="0"/>
              <a:t>- Building a dashboard with </a:t>
            </a:r>
            <a:r>
              <a:rPr lang="en-US" sz="2800" dirty="0" err="1"/>
              <a:t>Plotly</a:t>
            </a:r>
            <a:r>
              <a:rPr lang="en-US" sz="2800" dirty="0"/>
              <a:t> </a:t>
            </a:r>
          </a:p>
          <a:p>
            <a:r>
              <a:rPr lang="en-US" sz="2800" dirty="0"/>
              <a:t>-  Predictive Analytics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73251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group by operator to group all the mission outcomes and the count operator to count see the number for each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7C6E5CA-03BE-1A6E-565D-687287089789}"/>
              </a:ext>
            </a:extLst>
          </p:cNvPr>
          <p:cNvPicPr>
            <a:picLocks noChangeAspect="1"/>
          </p:cNvPicPr>
          <p:nvPr/>
        </p:nvPicPr>
        <p:blipFill rotWithShape="1">
          <a:blip r:embed="rId3"/>
          <a:srcRect l="25804" t="30000" r="3750" b="32613"/>
          <a:stretch/>
        </p:blipFill>
        <p:spPr>
          <a:xfrm>
            <a:off x="770011" y="3089093"/>
            <a:ext cx="8588830" cy="242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253019" cy="4199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subquery to find the maximum payload from the table to find the corresponding Booster Version.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074D0F3-C2FD-DE51-498E-27B39D36E235}"/>
              </a:ext>
            </a:extLst>
          </p:cNvPr>
          <p:cNvPicPr>
            <a:picLocks noChangeAspect="1"/>
          </p:cNvPicPr>
          <p:nvPr/>
        </p:nvPicPr>
        <p:blipFill rotWithShape="1">
          <a:blip r:embed="rId3"/>
          <a:srcRect l="24196" t="23782" r="14821" b="7574"/>
          <a:stretch/>
        </p:blipFill>
        <p:spPr>
          <a:xfrm>
            <a:off x="4640485" y="1518189"/>
            <a:ext cx="7254660" cy="4338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178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DFB12AA-62ED-5DFF-8524-828FF5C47E9A}"/>
              </a:ext>
            </a:extLst>
          </p:cNvPr>
          <p:cNvPicPr>
            <a:picLocks noChangeAspect="1"/>
          </p:cNvPicPr>
          <p:nvPr/>
        </p:nvPicPr>
        <p:blipFill rotWithShape="1">
          <a:blip r:embed="rId3"/>
          <a:srcRect l="26160" t="28320" r="3126" b="31008"/>
          <a:stretch/>
        </p:blipFill>
        <p:spPr>
          <a:xfrm>
            <a:off x="734027" y="2857830"/>
            <a:ext cx="10367155" cy="31677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DFF35CF-9512-4EF1-BFCA-176E7DCCC8B5}"/>
              </a:ext>
            </a:extLst>
          </p:cNvPr>
          <p:cNvPicPr>
            <a:picLocks noChangeAspect="1"/>
          </p:cNvPicPr>
          <p:nvPr/>
        </p:nvPicPr>
        <p:blipFill rotWithShape="1">
          <a:blip r:embed="rId3"/>
          <a:srcRect l="21339" t="34553" r="4911" b="23919"/>
          <a:stretch/>
        </p:blipFill>
        <p:spPr>
          <a:xfrm>
            <a:off x="947056" y="2818266"/>
            <a:ext cx="10596941" cy="3207307"/>
          </a:xfrm>
          <a:prstGeom prst="rect">
            <a:avLst/>
          </a:prstGeom>
        </p:spPr>
      </p:pic>
      <p:sp>
        <p:nvSpPr>
          <p:cNvPr id="9" name="TextBox 8">
            <a:extLst>
              <a:ext uri="{FF2B5EF4-FFF2-40B4-BE49-F238E27FC236}">
                <a16:creationId xmlns:a16="http://schemas.microsoft.com/office/drawing/2014/main" id="{9C41362E-EB73-6276-89E4-DB16438876D2}"/>
              </a:ext>
            </a:extLst>
          </p:cNvPr>
          <p:cNvSpPr txBox="1"/>
          <p:nvPr/>
        </p:nvSpPr>
        <p:spPr>
          <a:xfrm>
            <a:off x="947056" y="1480457"/>
            <a:ext cx="105109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Selected the Landing outcomes from the data and specified the dates we want using the where clause.</a:t>
            </a:r>
          </a:p>
          <a:p>
            <a:pPr marL="285750" indent="-285750">
              <a:buFont typeface="Arial" panose="020B0604020202020204" pitchFamily="34" charset="0"/>
              <a:buChar char="•"/>
            </a:pPr>
            <a:r>
              <a:rPr lang="en-US" dirty="0"/>
              <a:t>Used the Group by operator to specify the landing outcome and order by to order by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E1C0B013-7B41-76FD-88C6-472CECAC2917}"/>
              </a:ext>
            </a:extLst>
          </p:cNvPr>
          <p:cNvPicPr>
            <a:picLocks noGrp="1" noChangeAspect="1"/>
          </p:cNvPicPr>
          <p:nvPr>
            <p:ph idx="4294967295"/>
          </p:nvPr>
        </p:nvPicPr>
        <p:blipFill rotWithShape="1">
          <a:blip r:embed="rId3"/>
          <a:srcRect l="27780" t="32845" r="22674" b="11117"/>
          <a:stretch/>
        </p:blipFill>
        <p:spPr>
          <a:xfrm>
            <a:off x="1191228" y="1792005"/>
            <a:ext cx="8965143" cy="452734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California and Florida Launches</a:t>
            </a:r>
          </a:p>
        </p:txBody>
      </p:sp>
      <p:pic>
        <p:nvPicPr>
          <p:cNvPr id="7" name="Picture 6">
            <a:extLst>
              <a:ext uri="{FF2B5EF4-FFF2-40B4-BE49-F238E27FC236}">
                <a16:creationId xmlns:a16="http://schemas.microsoft.com/office/drawing/2014/main" id="{67D607F6-9E11-F7F8-419D-C1A8D5C68007}"/>
              </a:ext>
            </a:extLst>
          </p:cNvPr>
          <p:cNvPicPr>
            <a:picLocks noChangeAspect="1"/>
          </p:cNvPicPr>
          <p:nvPr/>
        </p:nvPicPr>
        <p:blipFill rotWithShape="1">
          <a:blip r:embed="rId3"/>
          <a:srcRect l="41429" t="50000" r="36518" b="25914"/>
          <a:stretch/>
        </p:blipFill>
        <p:spPr>
          <a:xfrm>
            <a:off x="4136571" y="1850571"/>
            <a:ext cx="2688773" cy="1578429"/>
          </a:xfrm>
          <a:prstGeom prst="rect">
            <a:avLst/>
          </a:prstGeom>
        </p:spPr>
      </p:pic>
      <p:pic>
        <p:nvPicPr>
          <p:cNvPr id="10" name="Picture 9">
            <a:extLst>
              <a:ext uri="{FF2B5EF4-FFF2-40B4-BE49-F238E27FC236}">
                <a16:creationId xmlns:a16="http://schemas.microsoft.com/office/drawing/2014/main" id="{E1094FA0-CC85-AF06-D255-02F06C7AE33E}"/>
              </a:ext>
            </a:extLst>
          </p:cNvPr>
          <p:cNvPicPr>
            <a:picLocks noChangeAspect="1"/>
          </p:cNvPicPr>
          <p:nvPr/>
        </p:nvPicPr>
        <p:blipFill rotWithShape="1">
          <a:blip r:embed="rId4"/>
          <a:srcRect l="44196" t="50000" r="40983" b="26412"/>
          <a:stretch/>
        </p:blipFill>
        <p:spPr>
          <a:xfrm>
            <a:off x="892628" y="3429000"/>
            <a:ext cx="2710544" cy="2318657"/>
          </a:xfrm>
          <a:prstGeom prst="rect">
            <a:avLst/>
          </a:prstGeom>
        </p:spPr>
      </p:pic>
      <p:pic>
        <p:nvPicPr>
          <p:cNvPr id="12" name="Picture 11">
            <a:extLst>
              <a:ext uri="{FF2B5EF4-FFF2-40B4-BE49-F238E27FC236}">
                <a16:creationId xmlns:a16="http://schemas.microsoft.com/office/drawing/2014/main" id="{0C584C87-F9F8-7687-EEDB-6E5F0E43BDF1}"/>
              </a:ext>
            </a:extLst>
          </p:cNvPr>
          <p:cNvPicPr>
            <a:picLocks noChangeAspect="1"/>
          </p:cNvPicPr>
          <p:nvPr/>
        </p:nvPicPr>
        <p:blipFill rotWithShape="1">
          <a:blip r:embed="rId5"/>
          <a:srcRect l="44375" t="50000" r="37232" b="26910"/>
          <a:stretch/>
        </p:blipFill>
        <p:spPr>
          <a:xfrm>
            <a:off x="3995057" y="3566129"/>
            <a:ext cx="3233057" cy="2181528"/>
          </a:xfrm>
          <a:prstGeom prst="rect">
            <a:avLst/>
          </a:prstGeom>
        </p:spPr>
      </p:pic>
      <p:pic>
        <p:nvPicPr>
          <p:cNvPr id="14" name="Picture 13">
            <a:extLst>
              <a:ext uri="{FF2B5EF4-FFF2-40B4-BE49-F238E27FC236}">
                <a16:creationId xmlns:a16="http://schemas.microsoft.com/office/drawing/2014/main" id="{95815FB5-E0A6-6F98-B897-2AF64788675E}"/>
              </a:ext>
            </a:extLst>
          </p:cNvPr>
          <p:cNvPicPr>
            <a:picLocks noChangeAspect="1"/>
          </p:cNvPicPr>
          <p:nvPr/>
        </p:nvPicPr>
        <p:blipFill rotWithShape="1">
          <a:blip r:embed="rId6"/>
          <a:srcRect l="41875" t="50000" r="40714" b="26246"/>
          <a:stretch/>
        </p:blipFill>
        <p:spPr>
          <a:xfrm>
            <a:off x="8714772" y="3935548"/>
            <a:ext cx="2471057" cy="1812109"/>
          </a:xfrm>
          <a:prstGeom prst="rect">
            <a:avLst/>
          </a:prstGeom>
        </p:spPr>
      </p:pic>
      <p:sp>
        <p:nvSpPr>
          <p:cNvPr id="15" name="TextBox 14">
            <a:extLst>
              <a:ext uri="{FF2B5EF4-FFF2-40B4-BE49-F238E27FC236}">
                <a16:creationId xmlns:a16="http://schemas.microsoft.com/office/drawing/2014/main" id="{A3D4CAFD-7D41-A02B-E6E0-C3BE393FB10D}"/>
              </a:ext>
            </a:extLst>
          </p:cNvPr>
          <p:cNvSpPr txBox="1"/>
          <p:nvPr/>
        </p:nvSpPr>
        <p:spPr>
          <a:xfrm>
            <a:off x="927629" y="1635787"/>
            <a:ext cx="3102429" cy="369332"/>
          </a:xfrm>
          <a:prstGeom prst="rect">
            <a:avLst/>
          </a:prstGeom>
          <a:noFill/>
        </p:spPr>
        <p:txBody>
          <a:bodyPr wrap="square" rtlCol="0">
            <a:spAutoFit/>
          </a:bodyPr>
          <a:lstStyle/>
          <a:p>
            <a:r>
              <a:rPr lang="en-US" b="1" dirty="0"/>
              <a:t>Florida Launches: </a:t>
            </a:r>
          </a:p>
        </p:txBody>
      </p:sp>
      <p:sp>
        <p:nvSpPr>
          <p:cNvPr id="16" name="TextBox 15">
            <a:extLst>
              <a:ext uri="{FF2B5EF4-FFF2-40B4-BE49-F238E27FC236}">
                <a16:creationId xmlns:a16="http://schemas.microsoft.com/office/drawing/2014/main" id="{2A582805-F38D-0785-27DD-4CAF33DAB49E}"/>
              </a:ext>
            </a:extLst>
          </p:cNvPr>
          <p:cNvSpPr txBox="1"/>
          <p:nvPr/>
        </p:nvSpPr>
        <p:spPr>
          <a:xfrm>
            <a:off x="8483071" y="2313153"/>
            <a:ext cx="2934458" cy="369332"/>
          </a:xfrm>
          <a:prstGeom prst="rect">
            <a:avLst/>
          </a:prstGeom>
          <a:noFill/>
        </p:spPr>
        <p:txBody>
          <a:bodyPr wrap="square" rtlCol="0">
            <a:spAutoFit/>
          </a:bodyPr>
          <a:lstStyle/>
          <a:p>
            <a:r>
              <a:rPr lang="en-US" b="1" dirty="0"/>
              <a:t>California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2BB354D-34A8-9A27-F272-80BA36DAFD91}"/>
              </a:ext>
            </a:extLst>
          </p:cNvPr>
          <p:cNvPicPr>
            <a:picLocks noGrp="1" noChangeAspect="1"/>
          </p:cNvPicPr>
          <p:nvPr>
            <p:ph idx="4294967295"/>
          </p:nvPr>
        </p:nvPicPr>
        <p:blipFill rotWithShape="1">
          <a:blip r:embed="rId3"/>
          <a:srcRect l="35105" t="38521" r="29571" b="21870"/>
          <a:stretch/>
        </p:blipFill>
        <p:spPr>
          <a:xfrm>
            <a:off x="870856" y="3259764"/>
            <a:ext cx="4582885" cy="2578899"/>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 proximity to launch site</a:t>
            </a:r>
          </a:p>
        </p:txBody>
      </p:sp>
      <p:pic>
        <p:nvPicPr>
          <p:cNvPr id="7" name="Picture 6">
            <a:extLst>
              <a:ext uri="{FF2B5EF4-FFF2-40B4-BE49-F238E27FC236}">
                <a16:creationId xmlns:a16="http://schemas.microsoft.com/office/drawing/2014/main" id="{6EE55BAB-4F0D-87AB-06CA-F08552F20E89}"/>
              </a:ext>
            </a:extLst>
          </p:cNvPr>
          <p:cNvPicPr>
            <a:picLocks noChangeAspect="1"/>
          </p:cNvPicPr>
          <p:nvPr/>
        </p:nvPicPr>
        <p:blipFill rotWithShape="1">
          <a:blip r:embed="rId4"/>
          <a:srcRect l="31607" t="46807" r="36429" b="5375"/>
          <a:stretch/>
        </p:blipFill>
        <p:spPr>
          <a:xfrm>
            <a:off x="5802085" y="3222170"/>
            <a:ext cx="3897087" cy="3097180"/>
          </a:xfrm>
          <a:prstGeom prst="rect">
            <a:avLst/>
          </a:prstGeom>
        </p:spPr>
      </p:pic>
      <p:sp>
        <p:nvSpPr>
          <p:cNvPr id="9" name="TextBox 8">
            <a:extLst>
              <a:ext uri="{FF2B5EF4-FFF2-40B4-BE49-F238E27FC236}">
                <a16:creationId xmlns:a16="http://schemas.microsoft.com/office/drawing/2014/main" id="{4438C43D-70AB-BA51-76D8-71EAEBBFA1BD}"/>
              </a:ext>
            </a:extLst>
          </p:cNvPr>
          <p:cNvSpPr txBox="1"/>
          <p:nvPr/>
        </p:nvSpPr>
        <p:spPr>
          <a:xfrm>
            <a:off x="1121229" y="1458686"/>
            <a:ext cx="9383485" cy="369332"/>
          </a:xfrm>
          <a:prstGeom prst="rect">
            <a:avLst/>
          </a:prstGeom>
          <a:noFill/>
        </p:spPr>
        <p:txBody>
          <a:bodyPr wrap="square" rtlCol="0">
            <a:spAutoFit/>
          </a:bodyPr>
          <a:lstStyle/>
          <a:p>
            <a:r>
              <a:rPr lang="en-US" dirty="0"/>
              <a:t>Close to the coastline but not near the railway, highway, nor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4C284C6-C63B-3D27-C9B2-570A1B4FBFFB}"/>
              </a:ext>
            </a:extLst>
          </p:cNvPr>
          <p:cNvPicPr>
            <a:picLocks noGrp="1" noChangeAspect="1"/>
          </p:cNvPicPr>
          <p:nvPr>
            <p:ph idx="4294967295"/>
          </p:nvPr>
        </p:nvPicPr>
        <p:blipFill rotWithShape="1">
          <a:blip r:embed="rId3"/>
          <a:srcRect l="4385" t="30093" r="1005" b="21874"/>
          <a:stretch/>
        </p:blipFill>
        <p:spPr>
          <a:xfrm>
            <a:off x="881743" y="2918504"/>
            <a:ext cx="10703874" cy="2426381"/>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 sites</a:t>
            </a:r>
          </a:p>
        </p:txBody>
      </p:sp>
      <p:sp>
        <p:nvSpPr>
          <p:cNvPr id="6" name="TextBox 5">
            <a:extLst>
              <a:ext uri="{FF2B5EF4-FFF2-40B4-BE49-F238E27FC236}">
                <a16:creationId xmlns:a16="http://schemas.microsoft.com/office/drawing/2014/main" id="{8EED98F6-773C-DE11-6614-C8AE9BE5B20D}"/>
              </a:ext>
            </a:extLst>
          </p:cNvPr>
          <p:cNvSpPr txBox="1"/>
          <p:nvPr/>
        </p:nvSpPr>
        <p:spPr>
          <a:xfrm>
            <a:off x="1132114" y="1534886"/>
            <a:ext cx="8719457" cy="369332"/>
          </a:xfrm>
          <a:prstGeom prst="rect">
            <a:avLst/>
          </a:prstGeom>
          <a:noFill/>
        </p:spPr>
        <p:txBody>
          <a:bodyPr wrap="square" rtlCol="0">
            <a:spAutoFit/>
          </a:bodyPr>
          <a:lstStyle/>
          <a:p>
            <a:r>
              <a:rPr lang="en-US" dirty="0"/>
              <a:t>All successful launch sites, the KSCLA-39A had the most successful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786263"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400" dirty="0">
                <a:solidFill>
                  <a:schemeClr val="accent3">
                    <a:lumMod val="25000"/>
                  </a:schemeClr>
                </a:solidFill>
                <a:latin typeface="Abadi" panose="020B0604020104020204" pitchFamily="34" charset="0"/>
              </a:rPr>
              <a:t>SpaceX has demonstrated to be the largest customer for both public and private enterprises in space travel. They have shown their successes in ventures like sending spacecraft to the space station, their </a:t>
            </a:r>
            <a:r>
              <a:rPr lang="en-US" sz="1400" dirty="0" err="1">
                <a:solidFill>
                  <a:schemeClr val="accent3">
                    <a:lumMod val="25000"/>
                  </a:schemeClr>
                </a:solidFill>
                <a:latin typeface="Abadi" panose="020B0604020104020204" pitchFamily="34" charset="0"/>
              </a:rPr>
              <a:t>starlink</a:t>
            </a:r>
            <a:r>
              <a:rPr lang="en-US" sz="1400" dirty="0">
                <a:solidFill>
                  <a:schemeClr val="accent3">
                    <a:lumMod val="25000"/>
                  </a:schemeClr>
                </a:solidFill>
                <a:latin typeface="Abadi" panose="020B0604020104020204" pitchFamily="34" charset="0"/>
              </a:rPr>
              <a:t> internet constellation, and sending manned missions to the International Space Station. The reason as to why most enterprises seek them out is their ability to launch their rockets cost effectively, a SpaceX falcon 9 rocket costs $62 million dollars whereas rockets from other providers cost $165 million dollars, that is due to their ability to recover and reuse the first stage. If we can determine if the first stage can land, we can determine the cost of the launch. This information can be used if another company wants to compete against SpaceX.</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400" dirty="0">
                <a:solidFill>
                  <a:schemeClr val="accent3">
                    <a:lumMod val="25000"/>
                  </a:schemeClr>
                </a:solidFill>
                <a:latin typeface="Abadi" panose="020B0604020104020204" pitchFamily="34" charset="0"/>
              </a:rPr>
              <a:t>What are the defining factors in a successful Stage 1 landing?</a:t>
            </a:r>
          </a:p>
          <a:p>
            <a:pPr lvl="1">
              <a:spcBef>
                <a:spcPts val="1400"/>
              </a:spcBef>
            </a:pPr>
            <a:r>
              <a:rPr lang="en-US" sz="1400" dirty="0">
                <a:solidFill>
                  <a:schemeClr val="accent3">
                    <a:lumMod val="25000"/>
                  </a:schemeClr>
                </a:solidFill>
                <a:latin typeface="Abadi" panose="020B0604020104020204" pitchFamily="34" charset="0"/>
              </a:rPr>
              <a:t>What sort of conditions do we need to place the Falcon 9 so we get a successful Stage 1 landing?</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FAA700FF-9681-60E8-20DB-6E42FB11E63A}"/>
              </a:ext>
            </a:extLst>
          </p:cNvPr>
          <p:cNvPicPr>
            <a:picLocks noGrp="1" noChangeAspect="1"/>
          </p:cNvPicPr>
          <p:nvPr>
            <p:ph idx="4294967295"/>
          </p:nvPr>
        </p:nvPicPr>
        <p:blipFill rotWithShape="1">
          <a:blip r:embed="rId3"/>
          <a:srcRect l="341" t="12331" b="22375"/>
          <a:stretch/>
        </p:blipFill>
        <p:spPr>
          <a:xfrm>
            <a:off x="770011" y="2911249"/>
            <a:ext cx="10515599" cy="284117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sp>
        <p:nvSpPr>
          <p:cNvPr id="6" name="TextBox 5">
            <a:extLst>
              <a:ext uri="{FF2B5EF4-FFF2-40B4-BE49-F238E27FC236}">
                <a16:creationId xmlns:a16="http://schemas.microsoft.com/office/drawing/2014/main" id="{17CF6E5D-75D8-CEE5-43E8-2F04D089A473}"/>
              </a:ext>
            </a:extLst>
          </p:cNvPr>
          <p:cNvSpPr txBox="1"/>
          <p:nvPr/>
        </p:nvSpPr>
        <p:spPr>
          <a:xfrm>
            <a:off x="770011" y="1643743"/>
            <a:ext cx="9233960" cy="369332"/>
          </a:xfrm>
          <a:prstGeom prst="rect">
            <a:avLst/>
          </a:prstGeom>
          <a:noFill/>
        </p:spPr>
        <p:txBody>
          <a:bodyPr wrap="square" rtlCol="0">
            <a:spAutoFit/>
          </a:bodyPr>
          <a:lstStyle/>
          <a:p>
            <a:r>
              <a:rPr lang="en-US" dirty="0"/>
              <a:t>KSC LC-39A is the most successful launch site with a 76.9% rating</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736675" cy="36607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rates between high and low payloads are </a:t>
            </a:r>
            <a:r>
              <a:rPr lang="en-US" sz="2200" dirty="0" err="1">
                <a:solidFill>
                  <a:schemeClr val="accent3">
                    <a:lumMod val="25000"/>
                  </a:schemeClr>
                </a:solidFill>
                <a:latin typeface="Abadi" panose="020B0604020104020204" pitchFamily="34" charset="0"/>
              </a:rPr>
              <a:t>nonvariable</a:t>
            </a:r>
            <a:r>
              <a:rPr lang="en-US" sz="2200" dirty="0">
                <a:solidFill>
                  <a:schemeClr val="accent3">
                    <a:lumMod val="25000"/>
                  </a:schemeClr>
                </a:solidFill>
                <a:latin typeface="Abadi" panose="020B0604020104020204" pitchFamily="34" charset="0"/>
              </a:rPr>
              <a: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22E84531-F9AA-C11A-3E7D-5BC20EB0BDA2}"/>
              </a:ext>
            </a:extLst>
          </p:cNvPr>
          <p:cNvPicPr>
            <a:picLocks noChangeAspect="1"/>
          </p:cNvPicPr>
          <p:nvPr/>
        </p:nvPicPr>
        <p:blipFill rotWithShape="1">
          <a:blip r:embed="rId3"/>
          <a:srcRect t="32353" b="3710"/>
          <a:stretch/>
        </p:blipFill>
        <p:spPr>
          <a:xfrm>
            <a:off x="4931229" y="1344750"/>
            <a:ext cx="6797540" cy="2308895"/>
          </a:xfrm>
          <a:prstGeom prst="rect">
            <a:avLst/>
          </a:prstGeom>
        </p:spPr>
      </p:pic>
      <p:pic>
        <p:nvPicPr>
          <p:cNvPr id="7" name="Picture 6">
            <a:extLst>
              <a:ext uri="{FF2B5EF4-FFF2-40B4-BE49-F238E27FC236}">
                <a16:creationId xmlns:a16="http://schemas.microsoft.com/office/drawing/2014/main" id="{98B61395-E430-48E5-2762-FBC190D22CC8}"/>
              </a:ext>
            </a:extLst>
          </p:cNvPr>
          <p:cNvPicPr>
            <a:picLocks noChangeAspect="1"/>
          </p:cNvPicPr>
          <p:nvPr/>
        </p:nvPicPr>
        <p:blipFill rotWithShape="1">
          <a:blip r:embed="rId4"/>
          <a:srcRect t="33193" b="5375"/>
          <a:stretch/>
        </p:blipFill>
        <p:spPr>
          <a:xfrm>
            <a:off x="4931229" y="3805201"/>
            <a:ext cx="6803544" cy="222037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looking at the accuracy comparisons between the four models, the Decision Tree comes out as the best model.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D103A2D-BDEB-C1B5-CB10-CBBD56B8EB5B}"/>
              </a:ext>
            </a:extLst>
          </p:cNvPr>
          <p:cNvPicPr>
            <a:picLocks noChangeAspect="1"/>
          </p:cNvPicPr>
          <p:nvPr/>
        </p:nvPicPr>
        <p:blipFill rotWithShape="1">
          <a:blip r:embed="rId3"/>
          <a:srcRect l="29197" t="62269" r="50000" b="9911"/>
          <a:stretch/>
        </p:blipFill>
        <p:spPr>
          <a:xfrm>
            <a:off x="6095999" y="1883227"/>
            <a:ext cx="4985658" cy="35419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5325989" cy="3968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Confusion Matrix there are 12 True positives and 3 false negatives which is good. </a:t>
            </a:r>
          </a:p>
          <a:p>
            <a:pPr>
              <a:lnSpc>
                <a:spcPct val="100000"/>
              </a:lnSpc>
              <a:spcBef>
                <a:spcPts val="1400"/>
              </a:spcBef>
            </a:pPr>
            <a:r>
              <a:rPr lang="en-US" sz="2200" dirty="0">
                <a:solidFill>
                  <a:schemeClr val="accent3">
                    <a:lumMod val="25000"/>
                  </a:schemeClr>
                </a:solidFill>
                <a:latin typeface="Abadi" panose="020B0604020104020204" pitchFamily="34" charset="0"/>
              </a:rPr>
              <a:t>There is the issue of true negatives where rockets that did not land were identified as successful.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BB4B540-AB26-E587-97E1-708DE4D0F315}"/>
              </a:ext>
            </a:extLst>
          </p:cNvPr>
          <p:cNvPicPr>
            <a:picLocks noChangeAspect="1"/>
          </p:cNvPicPr>
          <p:nvPr/>
        </p:nvPicPr>
        <p:blipFill rotWithShape="1">
          <a:blip r:embed="rId3"/>
          <a:srcRect l="27500" t="53696" r="50000" b="19413"/>
          <a:stretch/>
        </p:blipFill>
        <p:spPr>
          <a:xfrm>
            <a:off x="6520543" y="2558143"/>
            <a:ext cx="4903470" cy="31133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00760" cy="4046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 time from 2013 onwards SpaceX flights get more successful over time, that includes every orbit except for GTO. </a:t>
            </a:r>
          </a:p>
          <a:p>
            <a:pPr>
              <a:lnSpc>
                <a:spcPct val="100000"/>
              </a:lnSpc>
              <a:spcBef>
                <a:spcPts val="1400"/>
              </a:spcBef>
            </a:pPr>
            <a:r>
              <a:rPr lang="en-US" sz="2200" dirty="0">
                <a:solidFill>
                  <a:schemeClr val="accent3">
                    <a:lumMod val="25000"/>
                  </a:schemeClr>
                </a:solidFill>
                <a:latin typeface="Abadi" panose="020B0604020104020204" pitchFamily="34" charset="0"/>
              </a:rPr>
              <a:t>No correlation between a successful SpaceX flight and payload</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landing site is KSC LC-39A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https://github.com/ballaprr/IBM_FinalProject_DSAppliedCapstone/tree/main/CSV_files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Rest of data already included </a:t>
            </a:r>
            <a:r>
              <a:rPr lang="en-US" sz="2200">
                <a:solidFill>
                  <a:schemeClr val="accent3">
                    <a:lumMod val="25000"/>
                  </a:schemeClr>
                </a:solidFill>
                <a:latin typeface="Abadi" panose="020B0604020104020204" pitchFamily="34" charset="0"/>
              </a:rPr>
              <a:t>in slides</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a:t>
            </a:r>
            <a:r>
              <a:rPr lang="en-US" sz="1600" dirty="0">
                <a:solidFill>
                  <a:schemeClr val="bg2">
                    <a:lumMod val="50000"/>
                  </a:schemeClr>
                </a:solidFill>
                <a:latin typeface="Abadi"/>
              </a:rPr>
              <a:t>Data was collected through an API call from the spacexdata.com website</a:t>
            </a:r>
          </a:p>
          <a:p>
            <a:pPr marL="0" indent="0">
              <a:lnSpc>
                <a:spcPct val="100000"/>
              </a:lnSpc>
              <a:spcBef>
                <a:spcPts val="1400"/>
              </a:spcBef>
              <a:buNone/>
            </a:pPr>
            <a:r>
              <a:rPr lang="en-US" sz="1600" dirty="0">
                <a:solidFill>
                  <a:schemeClr val="bg2">
                    <a:lumMod val="50000"/>
                  </a:schemeClr>
                </a:solidFill>
                <a:latin typeface="Abadi"/>
              </a:rPr>
              <a:t>         We next decode the response to a JSON </a:t>
            </a:r>
            <a:r>
              <a:rPr lang="en-US" sz="1600" dirty="0" err="1">
                <a:solidFill>
                  <a:schemeClr val="bg2">
                    <a:lumMod val="50000"/>
                  </a:schemeClr>
                </a:solidFill>
                <a:latin typeface="Abadi"/>
              </a:rPr>
              <a:t>using.json</a:t>
            </a:r>
            <a:r>
              <a:rPr lang="en-US" sz="1600" dirty="0">
                <a:solidFill>
                  <a:schemeClr val="bg2">
                    <a:lumMod val="50000"/>
                  </a:schemeClr>
                </a:solidFill>
                <a:latin typeface="Abadi"/>
              </a:rPr>
              <a:t>() and turn it into a Pandas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using .</a:t>
            </a:r>
            <a:r>
              <a:rPr lang="en-US" sz="1600" dirty="0" err="1">
                <a:solidFill>
                  <a:schemeClr val="bg2">
                    <a:lumMod val="50000"/>
                  </a:schemeClr>
                </a:solidFill>
                <a:latin typeface="Abadi"/>
              </a:rPr>
              <a:t>json_normalize</a:t>
            </a:r>
            <a:endParaRPr lang="en-US" sz="1600" dirty="0">
              <a:solidFill>
                <a:schemeClr val="bg2">
                  <a:lumMod val="50000"/>
                </a:schemeClr>
              </a:solidFill>
              <a:latin typeface="Abadi"/>
            </a:endParaRPr>
          </a:p>
          <a:p>
            <a:pPr marL="0" indent="0">
              <a:lnSpc>
                <a:spcPct val="100000"/>
              </a:lnSpc>
              <a:spcBef>
                <a:spcPts val="1400"/>
              </a:spcBef>
              <a:buNone/>
            </a:pPr>
            <a:r>
              <a:rPr lang="en-US" sz="1600" dirty="0">
                <a:solidFill>
                  <a:schemeClr val="bg2">
                    <a:lumMod val="50000"/>
                  </a:schemeClr>
                </a:solidFill>
                <a:latin typeface="Abadi"/>
              </a:rPr>
              <a:t>         Get information for the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that we would need like </a:t>
            </a:r>
            <a:r>
              <a:rPr lang="en-US" sz="1600" dirty="0" err="1">
                <a:solidFill>
                  <a:schemeClr val="bg2">
                    <a:lumMod val="50000"/>
                  </a:schemeClr>
                </a:solidFill>
                <a:latin typeface="Abadi"/>
              </a:rPr>
              <a:t>BoosterVersion</a:t>
            </a:r>
            <a:r>
              <a:rPr lang="en-US" sz="1600" dirty="0">
                <a:solidFill>
                  <a:schemeClr val="bg2">
                    <a:lumMod val="50000"/>
                  </a:schemeClr>
                </a:solidFill>
                <a:latin typeface="Abadi"/>
              </a:rPr>
              <a:t>, </a:t>
            </a:r>
            <a:r>
              <a:rPr lang="en-US" sz="1600" dirty="0" err="1">
                <a:solidFill>
                  <a:schemeClr val="bg2">
                    <a:lumMod val="50000"/>
                  </a:schemeClr>
                </a:solidFill>
                <a:latin typeface="Abadi"/>
              </a:rPr>
              <a:t>PayloadMass</a:t>
            </a:r>
            <a:r>
              <a:rPr lang="en-US" sz="1600" dirty="0">
                <a:solidFill>
                  <a:schemeClr val="bg2">
                    <a:lumMod val="50000"/>
                  </a:schemeClr>
                </a:solidFill>
                <a:latin typeface="Abadi"/>
              </a:rPr>
              <a:t>, and Outcome</a:t>
            </a:r>
          </a:p>
          <a:p>
            <a:pPr marL="0" indent="0">
              <a:lnSpc>
                <a:spcPct val="100000"/>
              </a:lnSpc>
              <a:spcBef>
                <a:spcPts val="1400"/>
              </a:spcBef>
              <a:buNone/>
            </a:pPr>
            <a:r>
              <a:rPr lang="en-US" sz="1600" dirty="0">
                <a:solidFill>
                  <a:schemeClr val="bg2">
                    <a:lumMod val="50000"/>
                  </a:schemeClr>
                </a:solidFill>
                <a:latin typeface="Abadi"/>
              </a:rPr>
              <a:t>         Filter the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to only include Falcon 9 launches and filled in missing values</a:t>
            </a:r>
          </a:p>
          <a:p>
            <a:pPr marL="0" indent="0">
              <a:lnSpc>
                <a:spcPct val="100000"/>
              </a:lnSpc>
              <a:spcBef>
                <a:spcPts val="1400"/>
              </a:spcBef>
              <a:buNone/>
            </a:pPr>
            <a:r>
              <a:rPr lang="en-US" sz="1600" dirty="0">
                <a:solidFill>
                  <a:schemeClr val="bg2">
                    <a:lumMod val="50000"/>
                  </a:schemeClr>
                </a:solidFill>
                <a:latin typeface="Abadi"/>
              </a:rPr>
              <a:t>         Continued to scrape data from Wikipedia for Falcon 9 </a:t>
            </a:r>
            <a:r>
              <a:rPr lang="en-US" sz="1600" dirty="0" err="1">
                <a:solidFill>
                  <a:schemeClr val="bg2">
                    <a:lumMod val="50000"/>
                  </a:schemeClr>
                </a:solidFill>
                <a:latin typeface="Abadi"/>
              </a:rPr>
              <a:t>launchs</a:t>
            </a:r>
            <a:r>
              <a:rPr lang="en-US" sz="1600" dirty="0">
                <a:solidFill>
                  <a:schemeClr val="bg2">
                    <a:lumMod val="50000"/>
                  </a:schemeClr>
                </a:solidFill>
                <a:latin typeface="Abadi"/>
              </a:rPr>
              <a:t> with </a:t>
            </a:r>
            <a:r>
              <a:rPr lang="en-US" sz="1600" dirty="0" err="1">
                <a:solidFill>
                  <a:schemeClr val="bg2">
                    <a:lumMod val="50000"/>
                  </a:schemeClr>
                </a:solidFill>
                <a:latin typeface="Abadi"/>
              </a:rPr>
              <a:t>BeatifulSoup</a:t>
            </a:r>
            <a:r>
              <a:rPr lang="en-US" sz="1600" dirty="0">
                <a:solidFill>
                  <a:schemeClr val="bg2">
                    <a:lumMod val="50000"/>
                  </a:schemeClr>
                </a:solidFill>
                <a:latin typeface="Abadi"/>
              </a:rPr>
              <a:t>.</a:t>
            </a:r>
          </a:p>
          <a:p>
            <a:pPr marL="0" indent="0">
              <a:lnSpc>
                <a:spcPct val="100000"/>
              </a:lnSpc>
              <a:spcBef>
                <a:spcPts val="1400"/>
              </a:spcBef>
              <a:buNone/>
            </a:pPr>
            <a:r>
              <a:rPr lang="en-US" sz="1400" dirty="0">
                <a:solidFill>
                  <a:schemeClr val="bg2">
                    <a:lumMod val="50000"/>
                  </a:schemeClr>
                </a:solidFill>
                <a:latin typeface="Abadi"/>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the get request to the SpaceX API for data collection, cleansing, and formatting.</a:t>
            </a:r>
            <a:endParaRPr lang="en-US" sz="2200" dirty="0">
              <a:solidFill>
                <a:schemeClr val="accent3">
                  <a:lumMod val="25000"/>
                </a:schemeClr>
              </a:solidFill>
              <a:latin typeface="Abadi"/>
            </a:endParaRPr>
          </a:p>
          <a:p>
            <a:pPr>
              <a:lnSpc>
                <a:spcPct val="100000"/>
              </a:lnSpc>
              <a:spcBef>
                <a:spcPts val="1400"/>
              </a:spcBef>
            </a:pPr>
            <a:r>
              <a:rPr lang="en-US" sz="2000" dirty="0">
                <a:latin typeface="Abadi" panose="020B0604020104020204" pitchFamily="34" charset="0"/>
              </a:rPr>
              <a:t>https://github.com/ballaprr/IBM_FinalProject_DSAppliedCapstone/blob/main/Week_1/.ipynb_checkpoints/jupyter-labs-spacex-data-collection-api-checkpoint.ipynb</a:t>
            </a:r>
            <a:br>
              <a:rPr lang="en-US" dirty="0"/>
            </a:b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CCB1C46-9C86-5122-7C8E-4389391D8187}"/>
              </a:ext>
            </a:extLst>
          </p:cNvPr>
          <p:cNvPicPr>
            <a:picLocks noChangeAspect="1"/>
          </p:cNvPicPr>
          <p:nvPr/>
        </p:nvPicPr>
        <p:blipFill rotWithShape="1">
          <a:blip r:embed="rId3"/>
          <a:srcRect l="28000" t="16124" r="28521" b="1551"/>
          <a:stretch/>
        </p:blipFill>
        <p:spPr>
          <a:xfrm>
            <a:off x="6180137" y="1442719"/>
            <a:ext cx="4877003" cy="49634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web scraping to Falcon 9 launch data with </a:t>
            </a:r>
            <a:r>
              <a:rPr lang="en-US" sz="2200" dirty="0" err="1">
                <a:solidFill>
                  <a:schemeClr val="accent3">
                    <a:lumMod val="25000"/>
                  </a:schemeClr>
                </a:solidFill>
                <a:latin typeface="Abadi"/>
              </a:rPr>
              <a:t>BeatifulSoup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https://github.com/ballaprr/IBM_FinalProject_DSAppliedCapstone/blob/main/Week_1/.ipynb_checkpoints/jupyter-labs-webscraping-checkpoint.ipynb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8B41E714-AAE4-2190-9F30-24936027B52F}"/>
              </a:ext>
            </a:extLst>
          </p:cNvPr>
          <p:cNvPicPr>
            <a:picLocks noChangeAspect="1"/>
          </p:cNvPicPr>
          <p:nvPr/>
        </p:nvPicPr>
        <p:blipFill rotWithShape="1">
          <a:blip r:embed="rId3"/>
          <a:srcRect l="29417" t="16812" r="28520"/>
          <a:stretch/>
        </p:blipFill>
        <p:spPr>
          <a:xfrm>
            <a:off x="6180211" y="1291490"/>
            <a:ext cx="4950778" cy="52627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3093</TotalTime>
  <Words>1777</Words>
  <Application>Microsoft Office PowerPoint</Application>
  <PresentationFormat>Widescreen</PresentationFormat>
  <Paragraphs>199</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Rohan Ballapragada</cp:lastModifiedBy>
  <cp:revision>273</cp:revision>
  <dcterms:created xsi:type="dcterms:W3CDTF">2021-04-29T18:58:34Z</dcterms:created>
  <dcterms:modified xsi:type="dcterms:W3CDTF">2023-12-11T08:42:51Z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